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56" r:id="rId2"/>
    <p:sldId id="277" r:id="rId3"/>
    <p:sldId id="279" r:id="rId4"/>
    <p:sldId id="259" r:id="rId5"/>
    <p:sldId id="261" r:id="rId6"/>
    <p:sldId id="262" r:id="rId7"/>
    <p:sldId id="263" r:id="rId8"/>
    <p:sldId id="266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87672-8FDD-4FF7-A9B8-F909276225EE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C56DC-B98A-4DBD-9DF3-5C693BA31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C56DC-B98A-4DBD-9DF3-5C693BA3107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si.12333.gov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2030" y="428604"/>
            <a:ext cx="8229600" cy="1571636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异地就医结算那些事</a:t>
            </a:r>
            <a:endParaRPr lang="zh-CN" altLang="en-US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264320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zh-CN" altLang="en-US" sz="6000" dirty="0" smtClean="0"/>
              <a:t>跨省异地就医住院医疗费用直接结算“高速公路”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5370" cy="1071570"/>
          </a:xfrm>
        </p:spPr>
        <p:txBody>
          <a:bodyPr>
            <a:normAutofit/>
          </a:bodyPr>
          <a:lstStyle/>
          <a:p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8. </a:t>
            </a:r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选择跨省定点医疗机构方便吗？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14353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人社部将继续扩大异地就医直接结算定点医疗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机构数量，争取实现县级、重 点乡镇和社区全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覆盖，方便参保人员异地就医。截至</a:t>
            </a:r>
            <a:r>
              <a:rPr lang="en-US" altLang="zh-CN" sz="14400" spc="-300" dirty="0" smtClean="0">
                <a:solidFill>
                  <a:schemeClr val="tx1"/>
                </a:solidFill>
              </a:rPr>
              <a:t>10</a:t>
            </a:r>
            <a:r>
              <a:rPr lang="zh-CN" altLang="en-US" sz="14400" spc="-300" dirty="0" smtClean="0">
                <a:solidFill>
                  <a:schemeClr val="tx1"/>
                </a:solidFill>
              </a:rPr>
              <a:t>月</a:t>
            </a:r>
            <a:r>
              <a:rPr lang="en-US" altLang="zh-CN" sz="14400" spc="-300" dirty="0" smtClean="0">
                <a:solidFill>
                  <a:schemeClr val="tx1"/>
                </a:solidFill>
              </a:rPr>
              <a:t>31</a:t>
            </a:r>
            <a:r>
              <a:rPr lang="zh-CN" altLang="en-US" sz="14400" spc="-300" dirty="0" smtClean="0">
                <a:solidFill>
                  <a:schemeClr val="tx1"/>
                </a:solidFill>
              </a:rPr>
              <a:t>日，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全国跨省定点医疗机构增加到</a:t>
            </a:r>
            <a:r>
              <a:rPr lang="en-US" altLang="zh-CN" sz="14400" spc="-300" dirty="0" smtClean="0">
                <a:solidFill>
                  <a:schemeClr val="tx1"/>
                </a:solidFill>
              </a:rPr>
              <a:t>7688</a:t>
            </a:r>
            <a:r>
              <a:rPr lang="zh-CN" altLang="en-US" sz="14400" spc="-300" dirty="0" smtClean="0">
                <a:solidFill>
                  <a:schemeClr val="tx1"/>
                </a:solidFill>
              </a:rPr>
              <a:t>家，超过</a:t>
            </a:r>
            <a:r>
              <a:rPr lang="en-US" altLang="zh-CN" sz="14400" spc="-300" dirty="0" smtClean="0">
                <a:solidFill>
                  <a:schemeClr val="tx1"/>
                </a:solidFill>
              </a:rPr>
              <a:t>90%</a:t>
            </a:r>
            <a:r>
              <a:rPr lang="zh-CN" altLang="en-US" sz="14400" spc="-300" dirty="0" smtClean="0">
                <a:solidFill>
                  <a:schemeClr val="tx1"/>
                </a:solidFill>
              </a:rPr>
              <a:t>的三级定点医疗机构已联接入网，超过</a:t>
            </a:r>
            <a:r>
              <a:rPr lang="en-US" altLang="zh-CN" sz="14400" spc="-300" dirty="0" smtClean="0">
                <a:solidFill>
                  <a:schemeClr val="tx1"/>
                </a:solidFill>
              </a:rPr>
              <a:t>80%</a:t>
            </a:r>
            <a:r>
              <a:rPr lang="zh-CN" altLang="en-US" sz="14400" spc="-300" dirty="0" smtClean="0">
                <a:solidFill>
                  <a:schemeClr val="tx1"/>
                </a:solidFill>
              </a:rPr>
              <a:t>的区县至少有一家定点医疗机构可提供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跨省异地就医住院医疗费用直接结算服务；在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现有医疗机构入网的基础上，逐步将更多符合</a:t>
            </a:r>
            <a:endParaRPr lang="en-US" altLang="zh-CN" sz="14400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4400" spc="-300" dirty="0" smtClean="0">
                <a:solidFill>
                  <a:schemeClr val="tx1"/>
                </a:solidFill>
              </a:rPr>
              <a:t>条件的医疗机构纳入异地就 医直接结算范围。</a:t>
            </a:r>
            <a:endParaRPr lang="zh-CN" altLang="en-US" sz="14400" spc="-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72560" cy="1928826"/>
          </a:xfrm>
        </p:spPr>
        <p:txBody>
          <a:bodyPr>
            <a:noAutofit/>
          </a:bodyPr>
          <a:lstStyle/>
          <a:p>
            <a: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9. </a:t>
            </a:r>
            <a:r>
              <a:rPr lang="zh-CN" altLang="en-US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补充保险、公务员医疗补助、大病保险 </a:t>
            </a:r>
            <a: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/>
            </a:r>
            <a:b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</a:br>
            <a: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en-US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等报销费 用可在跨省异地就医定点医 </a:t>
            </a:r>
            <a: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/>
            </a:r>
            <a:b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</a:br>
            <a:r>
              <a:rPr lang="en-US" altLang="zh-CN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en-US" sz="40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疗机构一并结算吗？</a:t>
            </a:r>
            <a:endParaRPr lang="zh-CN" altLang="en-US" sz="4000" b="1" spc="-3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428868"/>
            <a:ext cx="8686800" cy="421484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3600" b="1" dirty="0" smtClean="0"/>
              <a:t>部分地区异地就医已实行一单结算，涉及： </a:t>
            </a:r>
            <a:endParaRPr lang="en-US" altLang="zh-CN" sz="36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chemeClr val="tx1"/>
                </a:solidFill>
              </a:rPr>
              <a:t>基本医疗保险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chemeClr val="tx1"/>
                </a:solidFill>
              </a:rPr>
              <a:t>大病保险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chemeClr val="tx1"/>
                </a:solidFill>
              </a:rPr>
              <a:t>补充医疗保险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chemeClr val="tx1"/>
                </a:solidFill>
              </a:rPr>
              <a:t>公务员医疗补助等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参保人员只结算应由个人承担的费用。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57256"/>
          </a:xfrm>
        </p:spPr>
        <p:txBody>
          <a:bodyPr>
            <a:noAutofit/>
          </a:bodyPr>
          <a:lstStyle/>
          <a:p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10. </a:t>
            </a:r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如何获得异地就医的有关信息</a:t>
            </a:r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214422"/>
            <a:ext cx="8848756" cy="5500726"/>
          </a:xfrm>
        </p:spPr>
        <p:txBody>
          <a:bodyPr>
            <a:noAutofit/>
          </a:bodyPr>
          <a:lstStyle/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chemeClr val="tx1"/>
                </a:solidFill>
              </a:rPr>
              <a:t>请记住一个实用而功能强大的网</a:t>
            </a:r>
            <a:r>
              <a:rPr lang="en-US" altLang="zh-CN" kern="0" dirty="0" smtClean="0">
                <a:hlinkClick r:id="rId2"/>
              </a:rPr>
              <a:t>http://si.12333.gov.cn</a:t>
            </a:r>
            <a:r>
              <a:rPr lang="en-US" altLang="zh-CN" kern="0" dirty="0" smtClean="0"/>
              <a:t>  </a:t>
            </a:r>
            <a:r>
              <a:rPr lang="zh-CN" altLang="en-US" kern="0" dirty="0" smtClean="0">
                <a:solidFill>
                  <a:schemeClr val="tx1"/>
                </a:solidFill>
              </a:rPr>
              <a:t>这是全国医保 联网的信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chemeClr val="tx1"/>
                </a:solidFill>
              </a:rPr>
              <a:t>息查询系统，有五大功能板块：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>
              <a:lnSpc>
                <a:spcPts val="3000"/>
              </a:lnSpc>
              <a:buNone/>
            </a:pPr>
            <a:r>
              <a:rPr lang="en-US" altLang="zh-CN" kern="0" dirty="0" smtClean="0">
                <a:solidFill>
                  <a:schemeClr val="tx1"/>
                </a:solidFill>
              </a:rPr>
              <a:t>01  </a:t>
            </a:r>
            <a:r>
              <a:rPr lang="zh-CN" altLang="en-US" kern="0" dirty="0" smtClean="0">
                <a:solidFill>
                  <a:schemeClr val="tx1"/>
                </a:solidFill>
              </a:rPr>
              <a:t>异地定点医疗机构查询 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>
              <a:lnSpc>
                <a:spcPts val="3000"/>
              </a:lnSpc>
              <a:buNone/>
            </a:pPr>
            <a:r>
              <a:rPr lang="en-US" altLang="zh-CN" kern="0" dirty="0" smtClean="0">
                <a:solidFill>
                  <a:schemeClr val="tx1"/>
                </a:solidFill>
              </a:rPr>
              <a:t>02  </a:t>
            </a:r>
            <a:r>
              <a:rPr lang="zh-CN" altLang="en-US" kern="0" dirty="0" smtClean="0">
                <a:solidFill>
                  <a:schemeClr val="tx1"/>
                </a:solidFill>
              </a:rPr>
              <a:t>参保人员登记备案情况查询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>
              <a:lnSpc>
                <a:spcPts val="3000"/>
              </a:lnSpc>
              <a:buNone/>
            </a:pPr>
            <a:r>
              <a:rPr lang="en-US" altLang="zh-CN" kern="0" dirty="0" smtClean="0">
                <a:solidFill>
                  <a:schemeClr val="tx1"/>
                </a:solidFill>
              </a:rPr>
              <a:t>03  </a:t>
            </a:r>
            <a:r>
              <a:rPr lang="zh-CN" altLang="en-US" kern="0" dirty="0" smtClean="0">
                <a:solidFill>
                  <a:schemeClr val="tx1"/>
                </a:solidFill>
              </a:rPr>
              <a:t>异地就医经办机构查询 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>
              <a:lnSpc>
                <a:spcPts val="3000"/>
              </a:lnSpc>
              <a:buNone/>
            </a:pPr>
            <a:r>
              <a:rPr lang="en-US" altLang="zh-CN" kern="0" dirty="0" smtClean="0">
                <a:solidFill>
                  <a:schemeClr val="tx1"/>
                </a:solidFill>
              </a:rPr>
              <a:t>04  </a:t>
            </a:r>
            <a:r>
              <a:rPr lang="zh-CN" altLang="en-US" kern="0" dirty="0" smtClean="0">
                <a:solidFill>
                  <a:schemeClr val="tx1"/>
                </a:solidFill>
              </a:rPr>
              <a:t>跨省异地就医费用查询 </a:t>
            </a:r>
            <a:endParaRPr lang="en-US" altLang="zh-CN" kern="0" dirty="0" smtClean="0">
              <a:solidFill>
                <a:schemeClr val="tx1"/>
              </a:solidFill>
            </a:endParaRPr>
          </a:p>
          <a:p>
            <a:pPr>
              <a:lnSpc>
                <a:spcPts val="3840"/>
              </a:lnSpc>
              <a:buNone/>
            </a:pPr>
            <a:r>
              <a:rPr lang="en-US" altLang="zh-CN" kern="0" dirty="0" smtClean="0">
                <a:solidFill>
                  <a:schemeClr val="tx1"/>
                </a:solidFill>
              </a:rPr>
              <a:t>05</a:t>
            </a:r>
            <a:r>
              <a:rPr lang="zh-CN" altLang="en-US" kern="0" dirty="0" smtClean="0">
                <a:solidFill>
                  <a:schemeClr val="tx1"/>
                </a:solidFill>
              </a:rPr>
              <a:t>  统筹区开通信息查询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kern="0" spc="-300" dirty="0" smtClean="0">
                <a:solidFill>
                  <a:srgbClr val="C00000"/>
                </a:solidFill>
              </a:rPr>
              <a:t>对于已经在参保地完成备案的人员，可以在网站上注册，完成实 名验证后，即可在线查询本人备案登记和异地就医结算信息。</a:t>
            </a:r>
            <a:endParaRPr lang="en-US" altLang="zh-CN" b="1" kern="0" spc="-3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sz="2800" kern="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929618" cy="1714512"/>
          </a:xfrm>
        </p:spPr>
        <p:txBody>
          <a:bodyPr>
            <a:noAutofit/>
          </a:bodyPr>
          <a:lstStyle/>
          <a:p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跨省异地就医住院费用  </a:t>
            </a:r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/>
            </a:r>
            <a:b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</a:br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 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直接结算十问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429684" cy="4214842"/>
          </a:xfrm>
        </p:spPr>
        <p:txBody>
          <a:bodyPr>
            <a:noAutofit/>
          </a:bodyPr>
          <a:lstStyle/>
          <a:p>
            <a:pPr marL="0" indent="-144000">
              <a:spcBef>
                <a:spcPts val="0"/>
              </a:spcBef>
              <a:buNone/>
            </a:pPr>
            <a:r>
              <a:rPr lang="zh-CN" altLang="en-US" sz="4400" b="1" spc="-300" dirty="0" smtClean="0">
                <a:solidFill>
                  <a:srgbClr val="C00000"/>
                </a:solidFill>
              </a:rPr>
              <a:t>好处有哪些？</a:t>
            </a:r>
            <a:endParaRPr lang="en-US" altLang="zh-CN" sz="4400" b="1" spc="-300" dirty="0" smtClean="0">
              <a:solidFill>
                <a:srgbClr val="C00000"/>
              </a:solidFill>
            </a:endParaRPr>
          </a:p>
          <a:p>
            <a:pPr marL="0" indent="-144000">
              <a:spcBef>
                <a:spcPts val="0"/>
              </a:spcBef>
              <a:buNone/>
            </a:pPr>
            <a:r>
              <a:rPr lang="zh-CN" altLang="en-US" sz="4000" b="1" kern="600" spc="-240" dirty="0" smtClean="0">
                <a:solidFill>
                  <a:srgbClr val="C00000"/>
                </a:solidFill>
              </a:rPr>
              <a:t>过去  </a:t>
            </a:r>
            <a:r>
              <a:rPr lang="zh-CN" altLang="en-US" sz="3600" kern="0" spc="-300" dirty="0" smtClean="0">
                <a:solidFill>
                  <a:schemeClr val="tx1"/>
                </a:solidFill>
              </a:rPr>
              <a:t>报销周期长，垫付压力大， 个人负担重，往返奔波累，参保人员异地就医自己先垫资，再回 参保地报销。</a:t>
            </a:r>
            <a:endParaRPr lang="en-US" altLang="zh-CN" sz="3600" kern="0" spc="-300" dirty="0" smtClean="0">
              <a:solidFill>
                <a:schemeClr val="tx1"/>
              </a:solidFill>
            </a:endParaRPr>
          </a:p>
          <a:p>
            <a:pPr marL="0" indent="-144000">
              <a:spcBef>
                <a:spcPts val="0"/>
              </a:spcBef>
              <a:buNone/>
            </a:pPr>
            <a:r>
              <a:rPr lang="zh-CN" altLang="en-US" sz="4000" b="1" kern="0" spc="-300" dirty="0" smtClean="0">
                <a:solidFill>
                  <a:srgbClr val="C00000"/>
                </a:solidFill>
              </a:rPr>
              <a:t>现在 </a:t>
            </a:r>
            <a:r>
              <a:rPr lang="zh-CN" altLang="en-US" sz="3600" kern="0" spc="-300" dirty="0" smtClean="0">
                <a:solidFill>
                  <a:schemeClr val="tx1"/>
                </a:solidFill>
              </a:rPr>
              <a:t>  省心、省时、省力、省钱！ 只需支付个人负担  的医费 用； 医保支付费用，由医保与医院直 接结算。</a:t>
            </a:r>
            <a:endParaRPr lang="zh-CN" altLang="en-US" sz="3600" kern="0" spc="-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1366838"/>
          </a:xfrm>
        </p:spPr>
        <p:txBody>
          <a:bodyPr>
            <a:normAutofit/>
          </a:bodyPr>
          <a:lstStyle/>
          <a:p>
            <a:r>
              <a:rPr lang="en-US" altLang="zh-CN" sz="4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2. </a:t>
            </a:r>
            <a:r>
              <a:rPr lang="zh-CN" altLang="en-US" sz="4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哪些人群受益？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428736"/>
            <a:ext cx="8858312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</a:rPr>
              <a:t>常驻异地</a:t>
            </a:r>
            <a:r>
              <a:rPr lang="zh-CN" altLang="en-US" b="1" spc="-300" dirty="0" smtClean="0">
                <a:solidFill>
                  <a:schemeClr val="tx1"/>
                </a:solidFill>
              </a:rPr>
              <a:t>工作人员  </a:t>
            </a:r>
            <a:r>
              <a:rPr lang="zh-CN" altLang="en-US" spc="-300" dirty="0" smtClean="0">
                <a:solidFill>
                  <a:schemeClr val="tx1"/>
                </a:solidFill>
              </a:rPr>
              <a:t>用人单位派驻异地工作的人员 比如有一些驻外的办事处， 这些员工长期在外面工作。</a:t>
            </a:r>
            <a:endParaRPr lang="en-US" altLang="zh-CN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</a:rPr>
              <a:t>异地长期居住人员  </a:t>
            </a:r>
            <a:r>
              <a:rPr lang="zh-CN" altLang="en-US" spc="-300" dirty="0" smtClean="0">
                <a:solidFill>
                  <a:schemeClr val="tx1"/>
                </a:solidFill>
              </a:rPr>
              <a:t>在异地居住生活的人员 比如到北京这样的大城市，随子 女居住，帮助带孩子的老年人。</a:t>
            </a:r>
            <a:endParaRPr lang="en-US" altLang="zh-CN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</a:rPr>
              <a:t>异地安置退休人员  </a:t>
            </a:r>
            <a:r>
              <a:rPr lang="zh-CN" altLang="en-US" spc="-300" dirty="0" smtClean="0">
                <a:solidFill>
                  <a:schemeClr val="tx1"/>
                </a:solidFill>
              </a:rPr>
              <a:t>退休后在异地定居并迁入户籍的人员 比如回原籍居住的退休知青，退休前在 工作地参保，现在退休回原籍居住了。</a:t>
            </a:r>
            <a:endParaRPr lang="en-US" altLang="zh-CN" spc="-3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</a:rPr>
              <a:t>异地转诊人员  </a:t>
            </a:r>
            <a:r>
              <a:rPr lang="zh-CN" altLang="en-US" spc="-300" dirty="0" smtClean="0">
                <a:solidFill>
                  <a:schemeClr val="tx1"/>
                </a:solidFill>
              </a:rPr>
              <a:t>因当地医疗机构诊断不了或者 可以诊断，但是治疗水平有 限，需要到外省就医的患者。</a:t>
            </a:r>
            <a:endParaRPr lang="zh-CN" altLang="en-US" spc="-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8686800" cy="1000132"/>
          </a:xfrm>
        </p:spPr>
        <p:txBody>
          <a:bodyPr>
            <a:noAutofit/>
          </a:bodyPr>
          <a:lstStyle/>
          <a:p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</a:rPr>
              <a:t>程序怎么走？</a:t>
            </a:r>
            <a:b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643050"/>
            <a:ext cx="8858312" cy="47863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800" b="1" dirty="0" smtClean="0">
                <a:solidFill>
                  <a:srgbClr val="00B050"/>
                </a:solidFill>
              </a:rPr>
              <a:t>一步都不能少！</a:t>
            </a:r>
            <a:endParaRPr lang="en-US" altLang="zh-CN" sz="48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先备案 </a:t>
            </a:r>
            <a:r>
              <a:rPr lang="zh-CN" altLang="en-US" sz="4400" dirty="0" smtClean="0">
                <a:solidFill>
                  <a:schemeClr val="tx1"/>
                </a:solidFill>
              </a:rPr>
              <a:t>先在参保地的经办机构案</a:t>
            </a:r>
            <a:endParaRPr lang="en-US" altLang="zh-CN" sz="4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选定点 </a:t>
            </a:r>
            <a:r>
              <a:rPr lang="zh-CN" altLang="en-US" sz="4400" dirty="0" smtClean="0">
                <a:solidFill>
                  <a:schemeClr val="tx1"/>
                </a:solidFill>
              </a:rPr>
              <a:t>选择跨省定点医疗机构就医</a:t>
            </a:r>
            <a:endParaRPr lang="en-US" altLang="zh-CN" sz="4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持卡就医</a:t>
            </a:r>
            <a:r>
              <a:rPr lang="zh-CN" altLang="en-US" sz="44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4400" dirty="0" smtClean="0">
                <a:solidFill>
                  <a:schemeClr val="tx1"/>
                </a:solidFill>
              </a:rPr>
              <a:t>一定要带上全国统一标 </a:t>
            </a:r>
            <a:endParaRPr lang="en-US" altLang="zh-CN" sz="4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4400" dirty="0" smtClean="0">
                <a:solidFill>
                  <a:schemeClr val="tx1"/>
                </a:solidFill>
              </a:rPr>
              <a:t>                 准的社会保障卡就医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Autofit/>
          </a:bodyPr>
          <a:lstStyle/>
          <a:p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</a:rPr>
              <a:t>4. 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</a:rPr>
              <a:t>如何办理备案？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  <a:latin typeface="+mn-ea"/>
              </a:rPr>
              <a:t>备案地点  </a:t>
            </a:r>
            <a:r>
              <a:rPr lang="zh-CN" altLang="en-US" spc="-300" dirty="0" smtClean="0">
                <a:solidFill>
                  <a:schemeClr val="tx1"/>
                </a:solidFill>
                <a:latin typeface="+mn-ea"/>
              </a:rPr>
              <a:t>各参保地的经办机构</a:t>
            </a:r>
            <a:endParaRPr lang="en-US" altLang="zh-CN" spc="-300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  <a:latin typeface="+mn-ea"/>
              </a:rPr>
              <a:t>备案信息 </a:t>
            </a:r>
            <a:r>
              <a:rPr lang="en-US" altLang="zh-CN" spc="-300" dirty="0" smtClean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pc="-300" dirty="0" smtClean="0">
                <a:solidFill>
                  <a:schemeClr val="tx1"/>
                </a:solidFill>
                <a:latin typeface="+mn-ea"/>
              </a:rPr>
              <a:t>备案原因，是异地安置或居住、常驻工作、   </a:t>
            </a:r>
            <a:endParaRPr lang="en-US" altLang="zh-CN" spc="-300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en-US" altLang="zh-CN" spc="-300" dirty="0" smtClean="0">
                <a:solidFill>
                  <a:schemeClr val="tx1"/>
                </a:solidFill>
                <a:latin typeface="+mn-ea"/>
              </a:rPr>
              <a:t>                             </a:t>
            </a:r>
            <a:r>
              <a:rPr lang="zh-CN" altLang="en-US" spc="-300" dirty="0" smtClean="0">
                <a:solidFill>
                  <a:schemeClr val="tx1"/>
                </a:solidFill>
                <a:latin typeface="+mn-ea"/>
              </a:rPr>
              <a:t>还是转 诊 转院等； </a:t>
            </a:r>
            <a:endParaRPr lang="en-US" altLang="zh-CN" spc="-300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en-US" altLang="zh-CN" spc="-300" dirty="0" smtClean="0">
                <a:solidFill>
                  <a:schemeClr val="tx1"/>
                </a:solidFill>
                <a:latin typeface="+mn-ea"/>
              </a:rPr>
              <a:t>                         2. . </a:t>
            </a:r>
            <a:r>
              <a:rPr lang="zh-CN" altLang="en-US" spc="-300" dirty="0" smtClean="0">
                <a:solidFill>
                  <a:schemeClr val="tx1"/>
                </a:solidFill>
                <a:latin typeface="+mn-ea"/>
              </a:rPr>
              <a:t>就医地点填写你需要去看病的地方。</a:t>
            </a:r>
            <a:endParaRPr lang="en-US" altLang="zh-CN" spc="-300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zh-CN" altLang="en-US" b="1" spc="-300" dirty="0" smtClean="0">
                <a:solidFill>
                  <a:srgbClr val="C00000"/>
                </a:solidFill>
                <a:latin typeface="+mn-ea"/>
              </a:rPr>
              <a:t>跨省定点 医疗机构 </a:t>
            </a:r>
            <a:r>
              <a:rPr lang="zh-CN" altLang="en-US" spc="-300" dirty="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人社部定期公布跨省异地就医定点医疗机构，可通过社会保险网上查询</a:t>
            </a:r>
            <a:endParaRPr lang="en-US" altLang="zh-CN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si.12333.gov.cn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）实时查询；或 拨打参保地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12333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电话、参保地社会保险经办机构的电话咨询。</a:t>
            </a:r>
            <a:endParaRPr lang="en-US" altLang="zh-CN" dirty="0" smtClean="0">
              <a:solidFill>
                <a:schemeClr val="tx1"/>
              </a:solidFill>
              <a:latin typeface="+mn-ea"/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zh-CN" altLang="en-US" b="1" dirty="0" smtClean="0">
                <a:solidFill>
                  <a:srgbClr val="C00000"/>
                </a:solidFill>
                <a:latin typeface="+mn-ea"/>
              </a:rPr>
              <a:t>参保人员登记备案成功后，备案信息上传至国家异地就医结算系统</a:t>
            </a:r>
            <a:endParaRPr lang="zh-CN" altLang="en-US" b="1" spc="-300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991500" cy="1081110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accent1">
                    <a:lumMod val="75000"/>
                  </a:schemeClr>
                </a:solidFill>
              </a:rPr>
              <a:t>5.</a:t>
            </a:r>
            <a:r>
              <a:rPr lang="zh-CN" altLang="en-US" sz="6000" dirty="0" smtClean="0">
                <a:solidFill>
                  <a:schemeClr val="accent1">
                    <a:lumMod val="75000"/>
                  </a:schemeClr>
                </a:solidFill>
              </a:rPr>
              <a:t>政策很复杂吗？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2844" y="1428736"/>
            <a:ext cx="8858312" cy="5286412"/>
          </a:xfrm>
        </p:spPr>
        <p:txBody>
          <a:bodyPr vert="horz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4400" b="1" dirty="0" smtClean="0">
                <a:solidFill>
                  <a:srgbClr val="00B050"/>
                </a:solidFill>
                <a:latin typeface="+mn-ea"/>
              </a:rPr>
              <a:t>政策很简单，三句话十五个字</a:t>
            </a:r>
            <a:endParaRPr lang="en-US" altLang="zh-CN" sz="4400" b="1" dirty="0" smtClean="0">
              <a:solidFill>
                <a:srgbClr val="00B05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3600" b="1" dirty="0" smtClean="0">
                <a:solidFill>
                  <a:srgbClr val="C00000"/>
                </a:solidFill>
              </a:rPr>
              <a:t>1 .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就医地目录  </a:t>
            </a:r>
            <a:r>
              <a:rPr lang="zh-CN" altLang="en-US" sz="3600" dirty="0" smtClean="0">
                <a:solidFill>
                  <a:schemeClr val="tx1"/>
                </a:solidFill>
              </a:rPr>
              <a:t>包括基本医疗保险的药品目录、 诊疗项目和服务设施标准。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3600" b="1" dirty="0" smtClean="0">
                <a:solidFill>
                  <a:srgbClr val="C00000"/>
                </a:solidFill>
              </a:rPr>
              <a:t>2 .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参保地待遇  </a:t>
            </a:r>
            <a:r>
              <a:rPr lang="zh-CN" altLang="en-US" sz="3600" dirty="0" smtClean="0">
                <a:solidFill>
                  <a:schemeClr val="tx1"/>
                </a:solidFill>
              </a:rPr>
              <a:t>执行参保地的起付线、支付比例和最高支付限额。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3600" b="1" dirty="0" smtClean="0">
                <a:solidFill>
                  <a:srgbClr val="C00000"/>
                </a:solidFill>
              </a:rPr>
              <a:t>3 .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就医地管理  </a:t>
            </a:r>
            <a:r>
              <a:rPr lang="zh-CN" altLang="en-US" sz="3600" dirty="0" smtClean="0">
                <a:solidFill>
                  <a:schemeClr val="tx1"/>
                </a:solidFill>
              </a:rPr>
              <a:t>就医地经办机构要为异地就医人员提供和本地参保 人员相同的服务和管理，包括咨询服务、医疗信息 的记录、医疗行为的监控、医疗费用的审核等。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500174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chemeClr val="accent1">
                    <a:lumMod val="75000"/>
                  </a:schemeClr>
                </a:solidFill>
              </a:rPr>
              <a:t>6.</a:t>
            </a:r>
            <a:r>
              <a:rPr lang="zh-CN" altLang="en-US" sz="5400" dirty="0" smtClean="0">
                <a:solidFill>
                  <a:schemeClr val="accent1">
                    <a:lumMod val="75000"/>
                  </a:schemeClr>
                </a:solidFill>
              </a:rPr>
              <a:t>能举个例子吗？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643050"/>
            <a:ext cx="8686800" cy="4437075"/>
          </a:xfrm>
        </p:spPr>
        <p:txBody>
          <a:bodyPr vert="horz">
            <a:normAutofit fontScale="25000" lnSpcReduction="20000"/>
          </a:bodyPr>
          <a:lstStyle/>
          <a:p>
            <a:pPr>
              <a:buNone/>
            </a:pPr>
            <a:endParaRPr lang="en-US" altLang="zh-CN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zh-CN" altLang="en-US" sz="17600" b="1" dirty="0" smtClean="0">
                <a:solidFill>
                  <a:srgbClr val="00B050"/>
                </a:solidFill>
              </a:rPr>
              <a:t>父亲老张（医保关系在老家河北） 小张（在海南工作） </a:t>
            </a:r>
            <a:endParaRPr lang="en-US" altLang="zh-CN" sz="176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16000" b="1" dirty="0" smtClean="0"/>
              <a:t>父亲老张（随小张在海南生活）持社</a:t>
            </a:r>
            <a:endParaRPr lang="en-US" altLang="zh-CN" sz="16000" b="1" dirty="0" smtClean="0"/>
          </a:p>
          <a:p>
            <a:pPr>
              <a:buNone/>
            </a:pPr>
            <a:r>
              <a:rPr lang="zh-CN" altLang="en-US" sz="16000" b="1" dirty="0" smtClean="0"/>
              <a:t>会保障卡住院直接结算时，依照医保</a:t>
            </a:r>
            <a:endParaRPr lang="en-US" altLang="zh-CN" sz="16000" b="1" dirty="0" smtClean="0"/>
          </a:p>
          <a:p>
            <a:pPr>
              <a:buNone/>
            </a:pPr>
            <a:r>
              <a:rPr lang="zh-CN" altLang="en-US" sz="16000" b="1" dirty="0" smtClean="0"/>
              <a:t>目录要按海南的规定执行，而住院起</a:t>
            </a:r>
            <a:endParaRPr lang="en-US" altLang="zh-CN" sz="16000" b="1" dirty="0" smtClean="0"/>
          </a:p>
          <a:p>
            <a:pPr>
              <a:buNone/>
            </a:pPr>
            <a:r>
              <a:rPr lang="zh-CN" altLang="en-US" sz="16000" b="1" dirty="0" smtClean="0"/>
              <a:t>付线、报销 比例、支付限额等仍按照</a:t>
            </a:r>
            <a:endParaRPr lang="en-US" altLang="zh-CN" sz="16000" b="1" dirty="0" smtClean="0"/>
          </a:p>
          <a:p>
            <a:pPr>
              <a:buNone/>
            </a:pPr>
            <a:r>
              <a:rPr lang="zh-CN" altLang="en-US" sz="16000" b="1" dirty="0" smtClean="0"/>
              <a:t>河北 的医保规定执行。</a:t>
            </a:r>
            <a:endParaRPr lang="zh-CN" altLang="en-US" sz="1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428604"/>
            <a:ext cx="842968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老张异地定居申请了异地就医长期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备案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3600" dirty="0" smtClean="0"/>
              <a:t>2017</a:t>
            </a:r>
            <a:r>
              <a:rPr lang="zh-CN" altLang="en-US" sz="3600" dirty="0" smtClean="0"/>
              <a:t>年</a:t>
            </a:r>
            <a:r>
              <a:rPr lang="en-US" altLang="zh-CN" sz="3600" dirty="0" smtClean="0"/>
              <a:t>5</a:t>
            </a:r>
            <a:r>
              <a:rPr lang="zh-CN" altLang="en-US" sz="3600" dirty="0" smtClean="0"/>
              <a:t>月，老张在海南一家跨省定点医院住院，总费用 </a:t>
            </a:r>
            <a:r>
              <a:rPr lang="en-US" altLang="zh-CN" sz="3600" b="1" dirty="0" smtClean="0"/>
              <a:t>2.5</a:t>
            </a:r>
            <a:r>
              <a:rPr lang="zh-CN" altLang="en-US" sz="3600" b="1" dirty="0" smtClean="0"/>
              <a:t>万元</a:t>
            </a:r>
            <a:r>
              <a:rPr lang="zh-CN" altLang="en-US" sz="3600" dirty="0" smtClean="0"/>
              <a:t>，通过跨省异地就医平台直接结算。</a:t>
            </a:r>
            <a:endParaRPr lang="en-US" altLang="zh-CN" sz="3600" dirty="0" smtClean="0"/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按照原来的 结算方式：</a:t>
            </a:r>
            <a:r>
              <a:rPr lang="zh-CN" altLang="en-US" sz="3600" dirty="0" smtClean="0"/>
              <a:t>老张需要先垫资 </a:t>
            </a:r>
            <a:endParaRPr lang="en-US" altLang="zh-CN" sz="3600" dirty="0" smtClean="0"/>
          </a:p>
          <a:p>
            <a:r>
              <a:rPr lang="en-US" altLang="zh-CN" sz="3600" dirty="0" smtClean="0"/>
              <a:t> </a:t>
            </a:r>
            <a:r>
              <a:rPr lang="en-US" altLang="zh-CN" sz="3600" b="1" dirty="0" smtClean="0"/>
              <a:t>2.5</a:t>
            </a:r>
            <a:r>
              <a:rPr lang="zh-CN" altLang="en-US" sz="3600" b="1" dirty="0" smtClean="0"/>
              <a:t>万元</a:t>
            </a:r>
            <a:r>
              <a:rPr lang="zh-CN" altLang="en-US" sz="3600" dirty="0" smtClean="0"/>
              <a:t>， 然后回河北报销。 </a:t>
            </a:r>
            <a:endParaRPr lang="en-US" altLang="zh-CN" sz="3600" dirty="0" smtClean="0"/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现在直接 结算后： </a:t>
            </a:r>
            <a:r>
              <a:rPr lang="zh-CN" altLang="en-US" sz="3600" dirty="0" smtClean="0"/>
              <a:t>老张只需支付</a:t>
            </a:r>
            <a:r>
              <a:rPr lang="en-US" altLang="zh-CN" sz="3600" b="1" dirty="0" smtClean="0"/>
              <a:t>7500</a:t>
            </a:r>
            <a:r>
              <a:rPr lang="zh-CN" altLang="en-US" sz="3600" b="1" dirty="0" smtClean="0"/>
              <a:t>元</a:t>
            </a:r>
            <a:r>
              <a:rPr lang="zh-CN" altLang="en-US" sz="3600" dirty="0" smtClean="0"/>
              <a:t>即可办理出 院，医保报销的</a:t>
            </a:r>
            <a:r>
              <a:rPr lang="en-US" altLang="zh-CN" sz="3600" b="1" dirty="0" smtClean="0"/>
              <a:t>1.75</a:t>
            </a:r>
            <a:r>
              <a:rPr lang="zh-CN" altLang="en-US" sz="3600" b="1" dirty="0" smtClean="0"/>
              <a:t>万元</a:t>
            </a:r>
            <a:r>
              <a:rPr lang="zh-CN" altLang="en-US" sz="3600" dirty="0" smtClean="0"/>
              <a:t>，由医保与医院直接结算。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715436" cy="1143008"/>
          </a:xfrm>
        </p:spPr>
        <p:txBody>
          <a:bodyPr>
            <a:noAutofit/>
          </a:bodyPr>
          <a:lstStyle/>
          <a:p>
            <a:r>
              <a:rPr lang="en-US" altLang="zh-CN" sz="44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7 .</a:t>
            </a:r>
            <a:r>
              <a:rPr lang="zh-CN" altLang="en-US" sz="4400" b="1" spc="-3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异地住院结算时，万一不成怎么办？</a:t>
            </a:r>
            <a:endParaRPr lang="zh-CN" altLang="en-US" sz="4400" b="1" spc="-3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357298"/>
            <a:ext cx="8686800" cy="5214974"/>
          </a:xfrm>
        </p:spPr>
        <p:txBody>
          <a:bodyPr vert="horz">
            <a:normAutofit fontScale="25000" lnSpcReduction="20000"/>
          </a:bodyPr>
          <a:lstStyle/>
          <a:p>
            <a:pPr>
              <a:buNone/>
            </a:pP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buNone/>
            </a:pPr>
            <a:r>
              <a:rPr lang="zh-CN" altLang="en-US" sz="16000" dirty="0" smtClean="0"/>
              <a:t>      </a:t>
            </a:r>
            <a:r>
              <a:rPr lang="zh-CN" altLang="en-US" sz="16000" dirty="0" smtClean="0">
                <a:solidFill>
                  <a:schemeClr val="tx1"/>
                </a:solidFill>
              </a:rPr>
              <a:t>国家平台建立了报错联系处理机制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和系统应急处理机 制，随时响应处理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问题。确认本人是否备案 就医的医院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是否是 跨省定点医疗机构 医疗机构医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保办工作人员帮助联系定点医疗机构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所属的 统筹地区社保经办机构，第一</a:t>
            </a:r>
            <a:endParaRPr lang="en-US" altLang="zh-CN" sz="16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16000" dirty="0" smtClean="0">
                <a:solidFill>
                  <a:schemeClr val="tx1"/>
                </a:solidFill>
              </a:rPr>
              <a:t>时间排查解决持卡结算问题</a:t>
            </a:r>
            <a:endParaRPr lang="en-US" altLang="zh-CN" sz="16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</TotalTime>
  <Words>1012</Words>
  <PresentationFormat>全屏显示(4:3)</PresentationFormat>
  <Paragraphs>81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跋涉</vt:lpstr>
      <vt:lpstr>异地就医结算那些事</vt:lpstr>
      <vt:lpstr>1.跨省异地就医住院费用          直接结算十问</vt:lpstr>
      <vt:lpstr>2. 哪些人群受益？</vt:lpstr>
      <vt:lpstr>3. 程序怎么走？ </vt:lpstr>
      <vt:lpstr>4. 如何办理备案？</vt:lpstr>
      <vt:lpstr>5.政策很复杂吗？</vt:lpstr>
      <vt:lpstr>6.能举个例子吗？</vt:lpstr>
      <vt:lpstr>幻灯片 8</vt:lpstr>
      <vt:lpstr>7 .异地住院结算时，万一不成怎么办？</vt:lpstr>
      <vt:lpstr>8. 选择跨省定点医疗机构方便吗？</vt:lpstr>
      <vt:lpstr>9. 补充保险、公务员医疗补助、大病保险       等报销费 用可在跨省异地就医定点医       疗机构一并结算吗？</vt:lpstr>
      <vt:lpstr>10. 如何获得异地就医的有关信息?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异地就医结算那些事</dc:title>
  <cp:lastModifiedBy>微软用户</cp:lastModifiedBy>
  <cp:revision>112</cp:revision>
  <dcterms:modified xsi:type="dcterms:W3CDTF">2018-01-26T09:58:22Z</dcterms:modified>
</cp:coreProperties>
</file>